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33"/>
    <a:srgbClr val="CC0066"/>
    <a:srgbClr val="006699"/>
    <a:srgbClr val="3333CC"/>
    <a:srgbClr val="0066FF"/>
    <a:srgbClr val="00FFFF"/>
    <a:srgbClr val="33CCCC"/>
    <a:srgbClr val="FF0066"/>
    <a:srgbClr val="FF66CC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BFD11-FDAA-41EF-A303-BC3AC8FF776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27195-90E2-4D58-A7B8-3CD1FA15B69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Совместные дела по инициативе детей и родителей</a:t>
          </a:r>
          <a:endParaRPr lang="ru-RU" sz="16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8CDB8899-F881-49A6-89E5-6E55C16D09F9}" type="parTrans" cxnId="{CE620333-C194-4BA1-8B74-8CA3E74DD5DA}">
      <dgm:prSet/>
      <dgm:spPr/>
      <dgm:t>
        <a:bodyPr/>
        <a:lstStyle/>
        <a:p>
          <a:endParaRPr lang="ru-RU"/>
        </a:p>
      </dgm:t>
    </dgm:pt>
    <dgm:pt modelId="{D13C4B69-CC3F-4BD9-9946-FD4CDA17F505}" type="sibTrans" cxnId="{CE620333-C194-4BA1-8B74-8CA3E74DD5DA}">
      <dgm:prSet/>
      <dgm:spPr/>
      <dgm:t>
        <a:bodyPr/>
        <a:lstStyle/>
        <a:p>
          <a:endParaRPr lang="ru-RU"/>
        </a:p>
      </dgm:t>
    </dgm:pt>
    <dgm:pt modelId="{7EF1326E-1FDA-48B0-8EB1-657929740F04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Кино, театр, </a:t>
          </a:r>
          <a:r>
            <a:rPr lang="ru-RU" sz="16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развлечения</a:t>
          </a:r>
          <a:endParaRPr lang="ru-RU" sz="16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0C28EFCC-C355-42CE-91A1-F05171AA85CD}" type="parTrans" cxnId="{C599196D-3933-4C2C-8772-57DF267D05ED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2ACC1779-1D47-4697-843F-33AC09CB8B36}" type="sibTrans" cxnId="{C599196D-3933-4C2C-8772-57DF267D05ED}">
      <dgm:prSet/>
      <dgm:spPr/>
      <dgm:t>
        <a:bodyPr/>
        <a:lstStyle/>
        <a:p>
          <a:endParaRPr lang="ru-RU"/>
        </a:p>
      </dgm:t>
    </dgm:pt>
    <dgm:pt modelId="{1B976275-C1E7-4075-A499-0896175204EE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Игра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F8CE44D3-F3CC-4878-BB52-375A662BFCF9}" type="parTrans" cxnId="{A0D1FFB4-0C6B-4491-BFEF-0634432FC7BF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A1678AF2-D282-40E8-B8A9-E267E28FF963}" type="sibTrans" cxnId="{A0D1FFB4-0C6B-4491-BFEF-0634432FC7BF}">
      <dgm:prSet/>
      <dgm:spPr/>
      <dgm:t>
        <a:bodyPr/>
        <a:lstStyle/>
        <a:p>
          <a:endParaRPr lang="ru-RU"/>
        </a:p>
      </dgm:t>
    </dgm:pt>
    <dgm:pt modelId="{47DB9489-F2C2-4D82-93D6-071951315192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Прогулка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4D99F477-5E97-430B-8F22-AB9B54DE9339}" type="parTrans" cxnId="{D7835E03-0B78-43BC-934A-21B0C5CFFF3C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543AF4E0-2213-40AC-AC51-768C2AA7C478}" type="sibTrans" cxnId="{D7835E03-0B78-43BC-934A-21B0C5CFFF3C}">
      <dgm:prSet/>
      <dgm:spPr/>
      <dgm:t>
        <a:bodyPr/>
        <a:lstStyle/>
        <a:p>
          <a:endParaRPr lang="ru-RU"/>
        </a:p>
      </dgm:t>
    </dgm:pt>
    <dgm:pt modelId="{CFF6980A-1572-4AAB-BE37-8813AE41DEC1}">
      <dgm:prSet phldrT="[Текст]"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6699"/>
              </a:solidFill>
              <a:latin typeface="Calibri" panose="020F0502020204030204" pitchFamily="34" charset="0"/>
            </a:rPr>
            <a:t>Чтение</a:t>
          </a:r>
          <a:endParaRPr lang="ru-RU" sz="2000" b="1" i="1" dirty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3A3959E2-9E51-4153-88DA-C9FE9202D871}" type="parTrans" cxnId="{6B1DC5D4-0D31-47BB-A27E-C400BE9F19B9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7540A3A7-3DA4-4134-82D5-A065E5338A6B}" type="sibTrans" cxnId="{6B1DC5D4-0D31-47BB-A27E-C400BE9F19B9}">
      <dgm:prSet/>
      <dgm:spPr/>
      <dgm:t>
        <a:bodyPr/>
        <a:lstStyle/>
        <a:p>
          <a:endParaRPr lang="ru-RU"/>
        </a:p>
      </dgm:t>
    </dgm:pt>
    <dgm:pt modelId="{3A633CC8-A566-405C-9377-324BDD80C0BB}">
      <dgm:prSet custT="1"/>
      <dgm:spPr>
        <a:solidFill>
          <a:srgbClr val="CCFF33"/>
        </a:solidFill>
        <a:ln w="50800">
          <a:solidFill>
            <a:srgbClr val="006699"/>
          </a:solidFill>
        </a:ln>
      </dgm:spPr>
      <dgm:t>
        <a:bodyPr/>
        <a:lstStyle/>
        <a:p>
          <a:r>
            <a:rPr lang="ru-RU" sz="2000" b="1" i="1" dirty="0" err="1" smtClean="0">
              <a:solidFill>
                <a:srgbClr val="006699"/>
              </a:solidFill>
              <a:latin typeface="Calibri" panose="020F0502020204030204" pitchFamily="34" charset="0"/>
            </a:rPr>
            <a:t>Твор-чество</a:t>
          </a:r>
          <a:endParaRPr lang="ru-RU" sz="2000" b="1" i="1" dirty="0" smtClean="0">
            <a:solidFill>
              <a:srgbClr val="006699"/>
            </a:solidFill>
            <a:latin typeface="Calibri" panose="020F0502020204030204" pitchFamily="34" charset="0"/>
          </a:endParaRPr>
        </a:p>
      </dgm:t>
    </dgm:pt>
    <dgm:pt modelId="{32CC5E6A-F634-4735-B159-3CFA1CFAEDF1}" type="parTrans" cxnId="{BBD11932-38B4-4D50-9A53-F3BD82CE22F2}">
      <dgm:prSet/>
      <dgm:spPr>
        <a:solidFill>
          <a:srgbClr val="006699"/>
        </a:solidFill>
        <a:ln w="25400">
          <a:solidFill>
            <a:srgbClr val="CCFF33"/>
          </a:solidFill>
        </a:ln>
      </dgm:spPr>
      <dgm:t>
        <a:bodyPr/>
        <a:lstStyle/>
        <a:p>
          <a:endParaRPr lang="ru-RU"/>
        </a:p>
      </dgm:t>
    </dgm:pt>
    <dgm:pt modelId="{F68DB64C-DECD-448A-8F2B-31FA02F80B68}" type="sibTrans" cxnId="{BBD11932-38B4-4D50-9A53-F3BD82CE22F2}">
      <dgm:prSet/>
      <dgm:spPr/>
      <dgm:t>
        <a:bodyPr/>
        <a:lstStyle/>
        <a:p>
          <a:endParaRPr lang="ru-RU"/>
        </a:p>
      </dgm:t>
    </dgm:pt>
    <dgm:pt modelId="{AAB61BF2-09F7-4B4C-A4B1-D7F95BF558E3}" type="pres">
      <dgm:prSet presAssocID="{09FBFD11-FDAA-41EF-A303-BC3AC8FF77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B6562-2D09-4544-922D-47CB9E0B7A19}" type="pres">
      <dgm:prSet presAssocID="{0CA27195-90E2-4D58-A7B8-3CD1FA15B691}" presName="centerShape" presStyleLbl="node0" presStyleIdx="0" presStyleCnt="1" custScaleX="146388" custScaleY="142426" custLinFactNeighborX="2062" custLinFactNeighborY="12770"/>
      <dgm:spPr/>
      <dgm:t>
        <a:bodyPr/>
        <a:lstStyle/>
        <a:p>
          <a:endParaRPr lang="ru-RU"/>
        </a:p>
      </dgm:t>
    </dgm:pt>
    <dgm:pt modelId="{D95A4DEE-54F9-483D-9EB9-BDC62CA26EB5}" type="pres">
      <dgm:prSet presAssocID="{0C28EFCC-C355-42CE-91A1-F05171AA85C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5B8E4AD-445B-44FE-A24C-7D3D168DF42E}" type="pres">
      <dgm:prSet presAssocID="{0C28EFCC-C355-42CE-91A1-F05171AA85C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D42C7B6-F242-4536-8A8E-8B21E0613411}" type="pres">
      <dgm:prSet presAssocID="{7EF1326E-1FDA-48B0-8EB1-657929740F04}" presName="node" presStyleLbl="node1" presStyleIdx="0" presStyleCnt="5" custScaleX="128466" custScaleY="124688" custRadScaleRad="92298" custRadScaleInc="-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CFACE-0146-4141-AF40-64F39FF61103}" type="pres">
      <dgm:prSet presAssocID="{F8CE44D3-F3CC-4878-BB52-375A662BFCF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0B9A968-1BE3-48AC-B851-B73678804EA1}" type="pres">
      <dgm:prSet presAssocID="{F8CE44D3-F3CC-4878-BB52-375A662BFCF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D23FBD-7A18-4B83-B81B-34EA07F0B63E}" type="pres">
      <dgm:prSet presAssocID="{1B976275-C1E7-4075-A499-0896175204EE}" presName="node" presStyleLbl="node1" presStyleIdx="1" presStyleCnt="5" custScaleX="110115" custScaleY="113545" custRadScaleRad="125255" custRadScaleInc="-1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49F7-39C1-451B-807D-4D1B1D05D1EB}" type="pres">
      <dgm:prSet presAssocID="{4D99F477-5E97-430B-8F22-AB9B54DE9339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1991ACB-0B0A-4EC1-9267-D015C6790393}" type="pres">
      <dgm:prSet presAssocID="{4D99F477-5E97-430B-8F22-AB9B54DE933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949BAC8-A17C-4E07-92BF-FB3A269D07BD}" type="pres">
      <dgm:prSet presAssocID="{47DB9489-F2C2-4D82-93D6-071951315192}" presName="node" presStyleLbl="node1" presStyleIdx="2" presStyleCnt="5" custScaleX="121174" custScaleY="116115" custRadScaleRad="141118" custRadScaleInc="-6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2C828-645B-4248-B3FB-463CEB472FE9}" type="pres">
      <dgm:prSet presAssocID="{3A3959E2-9E51-4153-88DA-C9FE9202D87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50A158A-B98E-4511-B441-34D0DE725F39}" type="pres">
      <dgm:prSet presAssocID="{3A3959E2-9E51-4153-88DA-C9FE9202D8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A24DC2D-D381-47C0-A655-6230B3B6AD73}" type="pres">
      <dgm:prSet presAssocID="{CFF6980A-1572-4AAB-BE37-8813AE41DEC1}" presName="node" presStyleLbl="node1" presStyleIdx="3" presStyleCnt="5" custScaleX="122117" custScaleY="117144" custRadScaleRad="132679" custRadScaleInc="6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E32D-BDAE-4A09-A296-29397D67E269}" type="pres">
      <dgm:prSet presAssocID="{32CC5E6A-F634-4735-B159-3CFA1CFAEDF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4AF3DD8-7E23-4622-BD3F-3AD2DEEDCB0D}" type="pres">
      <dgm:prSet presAssocID="{32CC5E6A-F634-4735-B159-3CFA1CFAEDF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54C5DC2-0A33-4049-9796-264D80388DA8}" type="pres">
      <dgm:prSet presAssocID="{3A633CC8-A566-405C-9377-324BDD80C0BB}" presName="node" presStyleLbl="node1" presStyleIdx="4" presStyleCnt="5" custScaleX="117648" custScaleY="113619" custRadScaleRad="118108" custRadScaleInc="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11932-38B4-4D50-9A53-F3BD82CE22F2}" srcId="{0CA27195-90E2-4D58-A7B8-3CD1FA15B691}" destId="{3A633CC8-A566-405C-9377-324BDD80C0BB}" srcOrd="4" destOrd="0" parTransId="{32CC5E6A-F634-4735-B159-3CFA1CFAEDF1}" sibTransId="{F68DB64C-DECD-448A-8F2B-31FA02F80B68}"/>
    <dgm:cxn modelId="{D12285D4-263A-47D7-AE9A-233AB2A8ABB8}" type="presOf" srcId="{1B976275-C1E7-4075-A499-0896175204EE}" destId="{27D23FBD-7A18-4B83-B81B-34EA07F0B63E}" srcOrd="0" destOrd="0" presId="urn:microsoft.com/office/officeart/2005/8/layout/radial5"/>
    <dgm:cxn modelId="{AFEC27EA-0C1C-4A2E-A2E9-C96F098DD630}" type="presOf" srcId="{3A3959E2-9E51-4153-88DA-C9FE9202D871}" destId="{750A158A-B98E-4511-B441-34D0DE725F39}" srcOrd="1" destOrd="0" presId="urn:microsoft.com/office/officeart/2005/8/layout/radial5"/>
    <dgm:cxn modelId="{98B8A70F-87B4-47DF-93C2-E6BD4A984EAA}" type="presOf" srcId="{09FBFD11-FDAA-41EF-A303-BC3AC8FF776A}" destId="{AAB61BF2-09F7-4B4C-A4B1-D7F95BF558E3}" srcOrd="0" destOrd="0" presId="urn:microsoft.com/office/officeart/2005/8/layout/radial5"/>
    <dgm:cxn modelId="{99497DCD-7B54-4912-898C-49655B6853DB}" type="presOf" srcId="{32CC5E6A-F634-4735-B159-3CFA1CFAEDF1}" destId="{44AF3DD8-7E23-4622-BD3F-3AD2DEEDCB0D}" srcOrd="1" destOrd="0" presId="urn:microsoft.com/office/officeart/2005/8/layout/radial5"/>
    <dgm:cxn modelId="{E8A5C2F5-B67D-4C13-990D-F552E5312558}" type="presOf" srcId="{F8CE44D3-F3CC-4878-BB52-375A662BFCF9}" destId="{D0B9A968-1BE3-48AC-B851-B73678804EA1}" srcOrd="1" destOrd="0" presId="urn:microsoft.com/office/officeart/2005/8/layout/radial5"/>
    <dgm:cxn modelId="{CE620333-C194-4BA1-8B74-8CA3E74DD5DA}" srcId="{09FBFD11-FDAA-41EF-A303-BC3AC8FF776A}" destId="{0CA27195-90E2-4D58-A7B8-3CD1FA15B691}" srcOrd="0" destOrd="0" parTransId="{8CDB8899-F881-49A6-89E5-6E55C16D09F9}" sibTransId="{D13C4B69-CC3F-4BD9-9946-FD4CDA17F505}"/>
    <dgm:cxn modelId="{D7835E03-0B78-43BC-934A-21B0C5CFFF3C}" srcId="{0CA27195-90E2-4D58-A7B8-3CD1FA15B691}" destId="{47DB9489-F2C2-4D82-93D6-071951315192}" srcOrd="2" destOrd="0" parTransId="{4D99F477-5E97-430B-8F22-AB9B54DE9339}" sibTransId="{543AF4E0-2213-40AC-AC51-768C2AA7C478}"/>
    <dgm:cxn modelId="{F08755C4-7EF2-4E26-BB93-E30DC1AEE57A}" type="presOf" srcId="{3A633CC8-A566-405C-9377-324BDD80C0BB}" destId="{854C5DC2-0A33-4049-9796-264D80388DA8}" srcOrd="0" destOrd="0" presId="urn:microsoft.com/office/officeart/2005/8/layout/radial5"/>
    <dgm:cxn modelId="{F94C49D3-BE33-468C-A9F3-E8D6503177F5}" type="presOf" srcId="{3A3959E2-9E51-4153-88DA-C9FE9202D871}" destId="{A6D2C828-645B-4248-B3FB-463CEB472FE9}" srcOrd="0" destOrd="0" presId="urn:microsoft.com/office/officeart/2005/8/layout/radial5"/>
    <dgm:cxn modelId="{A5B68216-07C8-4BFF-BCF6-495EE84E9779}" type="presOf" srcId="{7EF1326E-1FDA-48B0-8EB1-657929740F04}" destId="{7D42C7B6-F242-4536-8A8E-8B21E0613411}" srcOrd="0" destOrd="0" presId="urn:microsoft.com/office/officeart/2005/8/layout/radial5"/>
    <dgm:cxn modelId="{CF36FA7F-0312-42B2-8293-7EC9F2E78107}" type="presOf" srcId="{4D99F477-5E97-430B-8F22-AB9B54DE9339}" destId="{B29B49F7-39C1-451B-807D-4D1B1D05D1EB}" srcOrd="0" destOrd="0" presId="urn:microsoft.com/office/officeart/2005/8/layout/radial5"/>
    <dgm:cxn modelId="{B44B9B6B-726A-4FF3-A1B2-E2ADE5D57844}" type="presOf" srcId="{47DB9489-F2C2-4D82-93D6-071951315192}" destId="{5949BAC8-A17C-4E07-92BF-FB3A269D07BD}" srcOrd="0" destOrd="0" presId="urn:microsoft.com/office/officeart/2005/8/layout/radial5"/>
    <dgm:cxn modelId="{278F19E1-9ACD-42AE-8A39-5BB529AAEDB7}" type="presOf" srcId="{0C28EFCC-C355-42CE-91A1-F05171AA85CD}" destId="{D95A4DEE-54F9-483D-9EB9-BDC62CA26EB5}" srcOrd="0" destOrd="0" presId="urn:microsoft.com/office/officeart/2005/8/layout/radial5"/>
    <dgm:cxn modelId="{6DCF264F-721B-403D-A16C-CD667319D4F7}" type="presOf" srcId="{CFF6980A-1572-4AAB-BE37-8813AE41DEC1}" destId="{BA24DC2D-D381-47C0-A655-6230B3B6AD73}" srcOrd="0" destOrd="0" presId="urn:microsoft.com/office/officeart/2005/8/layout/radial5"/>
    <dgm:cxn modelId="{C7C6EF47-ED8D-4392-9C07-EFBE91DCB4D4}" type="presOf" srcId="{F8CE44D3-F3CC-4878-BB52-375A662BFCF9}" destId="{101CFACE-0146-4141-AF40-64F39FF61103}" srcOrd="0" destOrd="0" presId="urn:microsoft.com/office/officeart/2005/8/layout/radial5"/>
    <dgm:cxn modelId="{44AAC096-48F5-412B-A965-C8FCBC050A13}" type="presOf" srcId="{32CC5E6A-F634-4735-B159-3CFA1CFAEDF1}" destId="{6DC4E32D-BDAE-4A09-A296-29397D67E269}" srcOrd="0" destOrd="0" presId="urn:microsoft.com/office/officeart/2005/8/layout/radial5"/>
    <dgm:cxn modelId="{6B1DC5D4-0D31-47BB-A27E-C400BE9F19B9}" srcId="{0CA27195-90E2-4D58-A7B8-3CD1FA15B691}" destId="{CFF6980A-1572-4AAB-BE37-8813AE41DEC1}" srcOrd="3" destOrd="0" parTransId="{3A3959E2-9E51-4153-88DA-C9FE9202D871}" sibTransId="{7540A3A7-3DA4-4134-82D5-A065E5338A6B}"/>
    <dgm:cxn modelId="{2DD74D54-8C7F-45DE-A689-C2174A3CF16B}" type="presOf" srcId="{0CA27195-90E2-4D58-A7B8-3CD1FA15B691}" destId="{4EEB6562-2D09-4544-922D-47CB9E0B7A19}" srcOrd="0" destOrd="0" presId="urn:microsoft.com/office/officeart/2005/8/layout/radial5"/>
    <dgm:cxn modelId="{A0D1FFB4-0C6B-4491-BFEF-0634432FC7BF}" srcId="{0CA27195-90E2-4D58-A7B8-3CD1FA15B691}" destId="{1B976275-C1E7-4075-A499-0896175204EE}" srcOrd="1" destOrd="0" parTransId="{F8CE44D3-F3CC-4878-BB52-375A662BFCF9}" sibTransId="{A1678AF2-D282-40E8-B8A9-E267E28FF963}"/>
    <dgm:cxn modelId="{C599196D-3933-4C2C-8772-57DF267D05ED}" srcId="{0CA27195-90E2-4D58-A7B8-3CD1FA15B691}" destId="{7EF1326E-1FDA-48B0-8EB1-657929740F04}" srcOrd="0" destOrd="0" parTransId="{0C28EFCC-C355-42CE-91A1-F05171AA85CD}" sibTransId="{2ACC1779-1D47-4697-843F-33AC09CB8B36}"/>
    <dgm:cxn modelId="{2FCCBDF4-D288-4664-9D2F-921FBDEB0A8E}" type="presOf" srcId="{4D99F477-5E97-430B-8F22-AB9B54DE9339}" destId="{41991ACB-0B0A-4EC1-9267-D015C6790393}" srcOrd="1" destOrd="0" presId="urn:microsoft.com/office/officeart/2005/8/layout/radial5"/>
    <dgm:cxn modelId="{2D362F84-BE26-4340-B64D-2B318F1B0A2E}" type="presOf" srcId="{0C28EFCC-C355-42CE-91A1-F05171AA85CD}" destId="{05B8E4AD-445B-44FE-A24C-7D3D168DF42E}" srcOrd="1" destOrd="0" presId="urn:microsoft.com/office/officeart/2005/8/layout/radial5"/>
    <dgm:cxn modelId="{635275DD-2897-40A3-A29C-6B47C2BDBF29}" type="presParOf" srcId="{AAB61BF2-09F7-4B4C-A4B1-D7F95BF558E3}" destId="{4EEB6562-2D09-4544-922D-47CB9E0B7A19}" srcOrd="0" destOrd="0" presId="urn:microsoft.com/office/officeart/2005/8/layout/radial5"/>
    <dgm:cxn modelId="{D8885CB9-FE8C-43D5-B651-A0B0A63E335B}" type="presParOf" srcId="{AAB61BF2-09F7-4B4C-A4B1-D7F95BF558E3}" destId="{D95A4DEE-54F9-483D-9EB9-BDC62CA26EB5}" srcOrd="1" destOrd="0" presId="urn:microsoft.com/office/officeart/2005/8/layout/radial5"/>
    <dgm:cxn modelId="{F6C77174-EEE9-4397-83C3-84EA743A3974}" type="presParOf" srcId="{D95A4DEE-54F9-483D-9EB9-BDC62CA26EB5}" destId="{05B8E4AD-445B-44FE-A24C-7D3D168DF42E}" srcOrd="0" destOrd="0" presId="urn:microsoft.com/office/officeart/2005/8/layout/radial5"/>
    <dgm:cxn modelId="{054D4512-DCD4-40D4-AB7B-56E3BFBD7FE5}" type="presParOf" srcId="{AAB61BF2-09F7-4B4C-A4B1-D7F95BF558E3}" destId="{7D42C7B6-F242-4536-8A8E-8B21E0613411}" srcOrd="2" destOrd="0" presId="urn:microsoft.com/office/officeart/2005/8/layout/radial5"/>
    <dgm:cxn modelId="{4D222D9C-4B6E-4B01-A769-E13F864C2737}" type="presParOf" srcId="{AAB61BF2-09F7-4B4C-A4B1-D7F95BF558E3}" destId="{101CFACE-0146-4141-AF40-64F39FF61103}" srcOrd="3" destOrd="0" presId="urn:microsoft.com/office/officeart/2005/8/layout/radial5"/>
    <dgm:cxn modelId="{78DEB6C6-5F49-4911-9AD5-58481621B9B1}" type="presParOf" srcId="{101CFACE-0146-4141-AF40-64F39FF61103}" destId="{D0B9A968-1BE3-48AC-B851-B73678804EA1}" srcOrd="0" destOrd="0" presId="urn:microsoft.com/office/officeart/2005/8/layout/radial5"/>
    <dgm:cxn modelId="{5A0D388F-A79F-474C-83C4-B1A6CA6CB7BB}" type="presParOf" srcId="{AAB61BF2-09F7-4B4C-A4B1-D7F95BF558E3}" destId="{27D23FBD-7A18-4B83-B81B-34EA07F0B63E}" srcOrd="4" destOrd="0" presId="urn:microsoft.com/office/officeart/2005/8/layout/radial5"/>
    <dgm:cxn modelId="{54B8CE76-674E-431D-AD2D-434F4DF97761}" type="presParOf" srcId="{AAB61BF2-09F7-4B4C-A4B1-D7F95BF558E3}" destId="{B29B49F7-39C1-451B-807D-4D1B1D05D1EB}" srcOrd="5" destOrd="0" presId="urn:microsoft.com/office/officeart/2005/8/layout/radial5"/>
    <dgm:cxn modelId="{424E43F0-B517-4F84-B5F2-949BE0BFB7AE}" type="presParOf" srcId="{B29B49F7-39C1-451B-807D-4D1B1D05D1EB}" destId="{41991ACB-0B0A-4EC1-9267-D015C6790393}" srcOrd="0" destOrd="0" presId="urn:microsoft.com/office/officeart/2005/8/layout/radial5"/>
    <dgm:cxn modelId="{D856D6F7-F4BD-4023-A67B-E8E7972541CF}" type="presParOf" srcId="{AAB61BF2-09F7-4B4C-A4B1-D7F95BF558E3}" destId="{5949BAC8-A17C-4E07-92BF-FB3A269D07BD}" srcOrd="6" destOrd="0" presId="urn:microsoft.com/office/officeart/2005/8/layout/radial5"/>
    <dgm:cxn modelId="{A68D9B07-CC26-4CAD-8345-FE95751D6103}" type="presParOf" srcId="{AAB61BF2-09F7-4B4C-A4B1-D7F95BF558E3}" destId="{A6D2C828-645B-4248-B3FB-463CEB472FE9}" srcOrd="7" destOrd="0" presId="urn:microsoft.com/office/officeart/2005/8/layout/radial5"/>
    <dgm:cxn modelId="{1961F004-EC41-4F56-95C9-2E6728B50BAF}" type="presParOf" srcId="{A6D2C828-645B-4248-B3FB-463CEB472FE9}" destId="{750A158A-B98E-4511-B441-34D0DE725F39}" srcOrd="0" destOrd="0" presId="urn:microsoft.com/office/officeart/2005/8/layout/radial5"/>
    <dgm:cxn modelId="{D1AE1798-F28D-4EAA-AEE1-4F9979A4838E}" type="presParOf" srcId="{AAB61BF2-09F7-4B4C-A4B1-D7F95BF558E3}" destId="{BA24DC2D-D381-47C0-A655-6230B3B6AD73}" srcOrd="8" destOrd="0" presId="urn:microsoft.com/office/officeart/2005/8/layout/radial5"/>
    <dgm:cxn modelId="{3A82CB6F-9D01-406A-8399-13B1279C1DE9}" type="presParOf" srcId="{AAB61BF2-09F7-4B4C-A4B1-D7F95BF558E3}" destId="{6DC4E32D-BDAE-4A09-A296-29397D67E269}" srcOrd="9" destOrd="0" presId="urn:microsoft.com/office/officeart/2005/8/layout/radial5"/>
    <dgm:cxn modelId="{F3E5EF9E-E86B-480B-AFCA-9C09DC7F9F92}" type="presParOf" srcId="{6DC4E32D-BDAE-4A09-A296-29397D67E269}" destId="{44AF3DD8-7E23-4622-BD3F-3AD2DEEDCB0D}" srcOrd="0" destOrd="0" presId="urn:microsoft.com/office/officeart/2005/8/layout/radial5"/>
    <dgm:cxn modelId="{9FB78A4F-B252-417C-A4A2-08F2F53B8B27}" type="presParOf" srcId="{AAB61BF2-09F7-4B4C-A4B1-D7F95BF558E3}" destId="{854C5DC2-0A33-4049-9796-264D80388DA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B6562-2D09-4544-922D-47CB9E0B7A19}">
      <dsp:nvSpPr>
        <dsp:cNvPr id="0" name=""/>
        <dsp:cNvSpPr/>
      </dsp:nvSpPr>
      <dsp:spPr>
        <a:xfrm>
          <a:off x="2592294" y="2088235"/>
          <a:ext cx="1810022" cy="1761034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Совместные дела по инициативе детей и родителей</a:t>
          </a:r>
          <a:endParaRPr lang="ru-RU" sz="16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2592294" y="2088235"/>
        <a:ext cx="1810022" cy="1761034"/>
      </dsp:txXfrm>
    </dsp:sp>
    <dsp:sp modelId="{D95A4DEE-54F9-483D-9EB9-BDC62CA26EB5}">
      <dsp:nvSpPr>
        <dsp:cNvPr id="0" name=""/>
        <dsp:cNvSpPr/>
      </dsp:nvSpPr>
      <dsp:spPr>
        <a:xfrm rot="16063567">
          <a:off x="3332118" y="1645434"/>
          <a:ext cx="242863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063567">
        <a:off x="3332118" y="1645434"/>
        <a:ext cx="242863" cy="442778"/>
      </dsp:txXfrm>
    </dsp:sp>
    <dsp:sp modelId="{7D42C7B6-F242-4536-8A8E-8B21E0613411}">
      <dsp:nvSpPr>
        <dsp:cNvPr id="0" name=""/>
        <dsp:cNvSpPr/>
      </dsp:nvSpPr>
      <dsp:spPr>
        <a:xfrm>
          <a:off x="2575472" y="7821"/>
          <a:ext cx="1673000" cy="1623800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Кино, театр, </a:t>
          </a:r>
          <a:r>
            <a:rPr lang="ru-RU" sz="16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развлечения</a:t>
          </a:r>
          <a:endParaRPr lang="ru-RU" sz="16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2575472" y="7821"/>
        <a:ext cx="1673000" cy="1623800"/>
      </dsp:txXfrm>
    </dsp:sp>
    <dsp:sp modelId="{101CFACE-0146-4141-AF40-64F39FF61103}">
      <dsp:nvSpPr>
        <dsp:cNvPr id="0" name=""/>
        <dsp:cNvSpPr/>
      </dsp:nvSpPr>
      <dsp:spPr>
        <a:xfrm rot="19631471">
          <a:off x="4367444" y="2047812"/>
          <a:ext cx="429969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631471">
        <a:off x="4367444" y="2047812"/>
        <a:ext cx="429969" cy="442778"/>
      </dsp:txXfrm>
    </dsp:sp>
    <dsp:sp modelId="{27D23FBD-7A18-4B83-B81B-34EA07F0B63E}">
      <dsp:nvSpPr>
        <dsp:cNvPr id="0" name=""/>
        <dsp:cNvSpPr/>
      </dsp:nvSpPr>
      <dsp:spPr>
        <a:xfrm>
          <a:off x="4824543" y="911537"/>
          <a:ext cx="1434017" cy="1478686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Игра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4824543" y="911537"/>
        <a:ext cx="1434017" cy="1478686"/>
      </dsp:txXfrm>
    </dsp:sp>
    <dsp:sp modelId="{B29B49F7-39C1-451B-807D-4D1B1D05D1EB}">
      <dsp:nvSpPr>
        <dsp:cNvPr id="0" name=""/>
        <dsp:cNvSpPr/>
      </dsp:nvSpPr>
      <dsp:spPr>
        <a:xfrm rot="1359821">
          <a:off x="4439993" y="3208300"/>
          <a:ext cx="322368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359821">
        <a:off x="4439993" y="3208300"/>
        <a:ext cx="322368" cy="442778"/>
      </dsp:txXfrm>
    </dsp:sp>
    <dsp:sp modelId="{5949BAC8-A17C-4E07-92BF-FB3A269D07BD}">
      <dsp:nvSpPr>
        <dsp:cNvPr id="0" name=""/>
        <dsp:cNvSpPr/>
      </dsp:nvSpPr>
      <dsp:spPr>
        <a:xfrm>
          <a:off x="4824542" y="3096348"/>
          <a:ext cx="1578037" cy="1512155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Прогулка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4824542" y="3096348"/>
        <a:ext cx="1578037" cy="1512155"/>
      </dsp:txXfrm>
    </dsp:sp>
    <dsp:sp modelId="{A6D2C828-645B-4248-B3FB-463CEB472FE9}">
      <dsp:nvSpPr>
        <dsp:cNvPr id="0" name=""/>
        <dsp:cNvSpPr/>
      </dsp:nvSpPr>
      <dsp:spPr>
        <a:xfrm rot="9536853">
          <a:off x="2235479" y="3173321"/>
          <a:ext cx="310395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536853">
        <a:off x="2235479" y="3173321"/>
        <a:ext cx="310395" cy="442778"/>
      </dsp:txXfrm>
    </dsp:sp>
    <dsp:sp modelId="{BA24DC2D-D381-47C0-A655-6230B3B6AD73}">
      <dsp:nvSpPr>
        <dsp:cNvPr id="0" name=""/>
        <dsp:cNvSpPr/>
      </dsp:nvSpPr>
      <dsp:spPr>
        <a:xfrm>
          <a:off x="576071" y="3024332"/>
          <a:ext cx="1590318" cy="1525555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6699"/>
              </a:solidFill>
              <a:latin typeface="Calibri" panose="020F0502020204030204" pitchFamily="34" charset="0"/>
            </a:rPr>
            <a:t>Чтение</a:t>
          </a:r>
          <a:endParaRPr lang="ru-RU" sz="2000" b="1" i="1" kern="1200" dirty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576071" y="3024332"/>
        <a:ext cx="1590318" cy="1525555"/>
      </dsp:txXfrm>
    </dsp:sp>
    <dsp:sp modelId="{6DC4E32D-BDAE-4A09-A296-29397D67E269}">
      <dsp:nvSpPr>
        <dsp:cNvPr id="0" name=""/>
        <dsp:cNvSpPr/>
      </dsp:nvSpPr>
      <dsp:spPr>
        <a:xfrm rot="12652329">
          <a:off x="2201776" y="2094815"/>
          <a:ext cx="407993" cy="442778"/>
        </a:xfrm>
        <a:prstGeom prst="rightArrow">
          <a:avLst>
            <a:gd name="adj1" fmla="val 60000"/>
            <a:gd name="adj2" fmla="val 50000"/>
          </a:avLst>
        </a:prstGeom>
        <a:solidFill>
          <a:srgbClr val="006699"/>
        </a:solidFill>
        <a:ln w="25400">
          <a:solidFill>
            <a:srgbClr val="CCFF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652329">
        <a:off x="2201776" y="2094815"/>
        <a:ext cx="407993" cy="442778"/>
      </dsp:txXfrm>
    </dsp:sp>
    <dsp:sp modelId="{854C5DC2-0A33-4049-9796-264D80388DA8}">
      <dsp:nvSpPr>
        <dsp:cNvPr id="0" name=""/>
        <dsp:cNvSpPr/>
      </dsp:nvSpPr>
      <dsp:spPr>
        <a:xfrm>
          <a:off x="648077" y="983552"/>
          <a:ext cx="1532119" cy="1479649"/>
        </a:xfrm>
        <a:prstGeom prst="ellipse">
          <a:avLst/>
        </a:prstGeom>
        <a:solidFill>
          <a:srgbClr val="CCFF33"/>
        </a:solidFill>
        <a:ln w="50800" cap="flat" cmpd="sng" algn="ctr">
          <a:solidFill>
            <a:srgbClr val="00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006699"/>
              </a:solidFill>
              <a:latin typeface="Calibri" panose="020F0502020204030204" pitchFamily="34" charset="0"/>
            </a:rPr>
            <a:t>Твор-чество</a:t>
          </a:r>
          <a:endParaRPr lang="ru-RU" sz="2000" b="1" i="1" kern="1200" dirty="0" smtClean="0">
            <a:solidFill>
              <a:srgbClr val="006699"/>
            </a:solidFill>
            <a:latin typeface="Calibri" panose="020F0502020204030204" pitchFamily="34" charset="0"/>
          </a:endParaRPr>
        </a:p>
      </dsp:txBody>
      <dsp:txXfrm>
        <a:off x="648077" y="983552"/>
        <a:ext cx="1532119" cy="1479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4B57-FEEB-4084-B275-C5652EB5881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0F90-0241-4400-B9A0-7402F6E26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7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0F90-0241-4400-B9A0-7402F6E264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родители оставляют воспитание, обучение и развитие своих детей на откуп общеобразовательным учреждениям. Зачастую, родители мало интересуются успехами своих детей. Заинтересовать их очень трудно, а привлечь к совместной деятельности практически невозможно. А ведь именно в совместной деятельности и происходит полноценное развитие ребенка. Дошкольный возраст – это период, очень восприимчивый ко всему, что происходит вокруг. Все, абсолютно все, что происходит с ребенком до 5 лет, оставляет свой след на всю его дальнейшую жизнь. Именно в этот период детям особенно необходимо внимание родителей. Упущенное в это время уже не восполнится никогда.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0F90-0241-4400-B9A0-7402F6E264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573016"/>
            <a:ext cx="381642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-e-m.ru/photos/image/aHR0cDovL3Byb3Bvd2VycG9pbnQucnUvd3AtY29udGVudC91cGxvYWRzLzIwMTMvMDEvQWJzdHJha3Q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mb.cpf.ca/wp-content/blogs.dir/1/files/family-learn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51845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7776864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Совместно детско- родительские дела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          </a:t>
            </a:r>
            <a:r>
              <a:rPr lang="ru-RU" sz="2000" b="1" cap="all" dirty="0" err="1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Царенко</a:t>
            </a:r>
            <a:r>
              <a:rPr lang="ru-RU" sz="2000" b="1" cap="all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</a:rPr>
              <a:t> м.п.</a:t>
            </a:r>
          </a:p>
          <a:p>
            <a:pPr algn="ctr"/>
            <a:endParaRPr lang="ru-RU" sz="5400" b="1" cap="all" dirty="0" smtClean="0">
              <a:ln w="0"/>
              <a:solidFill>
                <a:srgbClr val="CCFF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71" y="314096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19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43513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latin typeface="+mj-lt"/>
              </a:rPr>
              <a:t>5. Взаимодействие родителей с детьми на прогулке</a:t>
            </a:r>
            <a:r>
              <a:rPr lang="ru-RU" sz="200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latin typeface="+mj-lt"/>
              </a:rPr>
              <a:t> </a:t>
            </a:r>
            <a:endParaRPr lang="ru-RU" sz="2000" dirty="0">
              <a:ln>
                <a:solidFill>
                  <a:srgbClr val="92D050"/>
                </a:solidFill>
              </a:ln>
              <a:solidFill>
                <a:srgbClr val="CCFF3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91532"/>
            <a:ext cx="4293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На улице вместе можете собрать природный материал, поиграть в подвижные игры, понаблюдать.</a:t>
            </a: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ru-RU" dirty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8" name="Picture 4" descr="http://gnezdyshko10.ru/wp-content/uploads/2017/01/progulki-s-det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53590"/>
            <a:ext cx="2602275" cy="173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75656" y="839915"/>
            <a:ext cx="7417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anose="020F0502020204030204" pitchFamily="34" charset="0"/>
              </a:rPr>
              <a:t>Фактически </a:t>
            </a:r>
            <a:r>
              <a:rPr lang="ru-RU" i="1" dirty="0">
                <a:latin typeface="Calibri" panose="020F0502020204030204" pitchFamily="34" charset="0"/>
              </a:rPr>
              <a:t>никто не разговаривает именно с ребенком, не рассказывает ему об окружающих предметах, растениях и событиях. Мы привыкли говорить мало и только по делу, мы перестали употреблять увеличительно-ласкательные определения, и большинство из нас забыло, когда читали стихи вслух. </a:t>
            </a:r>
            <a:endParaRPr lang="ru-RU" i="1" dirty="0" smtClean="0">
              <a:latin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anose="020F0502020204030204" pitchFamily="34" charset="0"/>
              </a:rPr>
              <a:t>Ребёнку на прогулке рассказывайте </a:t>
            </a:r>
            <a:r>
              <a:rPr lang="ru-RU" i="1" dirty="0">
                <a:latin typeface="Calibri" panose="020F0502020204030204" pitchFamily="34" charset="0"/>
              </a:rPr>
              <a:t>ему обо всем, что вас окружает и о свойствах этих предметов. </a:t>
            </a:r>
            <a:r>
              <a:rPr lang="ru-RU" i="1" dirty="0" smtClean="0">
                <a:latin typeface="Calibri" panose="020F0502020204030204" pitchFamily="34" charset="0"/>
              </a:rPr>
              <a:t>Идя </a:t>
            </a:r>
            <a:r>
              <a:rPr lang="ru-RU" i="1" dirty="0">
                <a:latin typeface="Calibri" panose="020F0502020204030204" pitchFamily="34" charset="0"/>
              </a:rPr>
              <a:t>по аллее, рассказывайте, что рядом с Вами растет береза, и у </a:t>
            </a:r>
            <a:r>
              <a:rPr lang="ru-RU" i="1" dirty="0" smtClean="0">
                <a:latin typeface="Calibri" panose="020F0502020204030204" pitchFamily="34" charset="0"/>
              </a:rPr>
              <a:t>неё </a:t>
            </a:r>
            <a:r>
              <a:rPr lang="ru-RU" i="1" dirty="0">
                <a:latin typeface="Calibri" panose="020F0502020204030204" pitchFamily="34" charset="0"/>
              </a:rPr>
              <a:t>кора белая с </a:t>
            </a:r>
            <a:r>
              <a:rPr lang="ru-RU" i="1" dirty="0" smtClean="0">
                <a:latin typeface="Calibri" panose="020F0502020204030204" pitchFamily="34" charset="0"/>
              </a:rPr>
              <a:t>чёрными </a:t>
            </a:r>
            <a:r>
              <a:rPr lang="ru-RU" i="1" dirty="0">
                <a:latin typeface="Calibri" panose="020F0502020204030204" pitchFamily="34" charset="0"/>
              </a:rPr>
              <a:t>пятнами, что весной из </a:t>
            </a:r>
            <a:r>
              <a:rPr lang="ru-RU" i="1" dirty="0" smtClean="0">
                <a:latin typeface="Calibri" panose="020F0502020204030204" pitchFamily="34" charset="0"/>
              </a:rPr>
              <a:t>берёзки </a:t>
            </a:r>
            <a:r>
              <a:rPr lang="ru-RU" i="1" dirty="0">
                <a:latin typeface="Calibri" panose="020F0502020204030204" pitchFamily="34" charset="0"/>
              </a:rPr>
              <a:t>можно сцедить сок и т.д. Не важно, что маленький ребенок не поймет или не увидит и половины сказанного, важен сам процесс рассказа. Конечно, это тяжело говорить даже час без перерыва, но поверьте, потраченные усилия дадут результат. 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 descr="http://boombob.ru/img/picture/May/02/9c4d573350f810c13e0a6e4f7701d885/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" t="5182" r="8200" b="15187"/>
          <a:stretch/>
        </p:blipFill>
        <p:spPr bwMode="auto">
          <a:xfrm>
            <a:off x="7318291" y="4005064"/>
            <a:ext cx="1584176" cy="119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40928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412777"/>
            <a:ext cx="8229600" cy="1874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2949968"/>
            <a:ext cx="741682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Зачастую в бешеном ритме современной жизни мы забываем о самом главном. Нам не хватает времени на самых дорогих и любимых людей. Мы очень мало проводим с ними  времени. А потом удивляемся: «Почему мы такие разные? Почему не понимаем друг друга?».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Какими бы хорошими не были воспитатели, работающие детьми, родительского внимания и заботы нашим детям не заменит никто. В современных условиях детского сада так трудно обойтись без поддержки родителей, без их участия в жизни группы и детского сада.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совместными усилиями можно воспитать человека, который имеет жажду к знаниям, умеет радоваться жизни и побеждать!</a:t>
            </a:r>
            <a:endParaRPr kumimoji="0" lang="ru-RU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sycabi.net/images/slide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786" y="260648"/>
            <a:ext cx="5076564" cy="268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uslide.ru/images/6/12259/960/img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734481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pr-e-m.ru/photos/image/aHR0cDovL3Byb3Bvd2VycG9pbnQucnUvd3AtY29udGVudC91cGxvYWRzLzIwMTMvMDEvQWJzdHJha3Q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9916" y="2377848"/>
            <a:ext cx="7380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libri" panose="020F0502020204030204" pitchFamily="34" charset="0"/>
              </a:rPr>
              <a:t>Современные родители оставляют воспитание, обучение и развитие своих детей на откуп общеобразовательным учреждениям. Зачастую, родители мало интересуются успехами своих детей. Заинтересовать их очень трудно, а привлечь к совместной деятельности практически невозможно. </a:t>
            </a:r>
            <a:r>
              <a:rPr lang="ru-RU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 ведь именно в совместной деятельности и происходит полноценное развитие ребенка. Дошкольный возраст – это период, очень восприимчивый ко всему, что происходит вокруг. Все, абсолютно все, что происходит с ребенком до 5 лет, оставляет свой след на всю его дальнейшую жизнь. Именно в этот период детям особенно необходимо внимание родителей. Упущенное в это время уже не восполнится никогда.</a:t>
            </a:r>
            <a:endParaRPr lang="ru-RU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 descr="http://posta-magazine.ru/images/stories/flexicontent/m_main_healthy-diet-for-kids_posta-magaz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298816"/>
            <a:ext cx="35283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t.stranamam.ru/data/cache/2010oct/07/15/813710_52280nothumb500.jpg"/>
          <p:cNvPicPr>
            <a:picLocks noChangeAspect="1" noChangeArrowheads="1"/>
          </p:cNvPicPr>
          <p:nvPr/>
        </p:nvPicPr>
        <p:blipFill rotWithShape="1">
          <a:blip r:embed="rId3" cstate="print"/>
          <a:srcRect b="10000"/>
          <a:stretch/>
        </p:blipFill>
        <p:spPr bwMode="auto">
          <a:xfrm>
            <a:off x="2267744" y="476672"/>
            <a:ext cx="54726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3870047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 каждого ребенка есть своя Зона Ближайшего Развития - это то, что ребенок уже умеет делать вместе со взрослым, но еще не способен сделать самостоятельно. Именно эти умения ребенок готов осваивать в ближайшем будущем. Для того чтобы чему – то научить ребенка, нужно сделать это вместе с ним.  И сделать несколько раз. Сначала он просто посмотрит, потом внесет свой минимальный вклад, а потом уже сможет сделать сам. И в этом основная роль принадлежит родителям.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007"/>
            <a:ext cx="9144000" cy="699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47664" y="2043800"/>
            <a:ext cx="7200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трудно донести до современных, образованных и очень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занятых родителей мысль о том, что ребёнка надо не только накормить, одеть, уложить спать, но и общаться с ним, научить его размышлять, думать, сопереживать. А как здорово всё делать вместе — играть, гулять, разговаривать на разные темы, делиться секретами, придумывать разные истории, делать поделки, читать книжки и даже смотреть мультики. Для ребенка в возрасте 3 – 4 лет взрослый – это целый мир, такой загадочный и неизведанный.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Ему интересно все, что мама и папа делают, о чем они говорят и т. д. И если родители будут делать то, что малышу нужно и полезно, то и  малыш будет воспринимать это как норму. Это полезно и для становления адекватной самооценки детей. Ведь когда ребенок получает похвалу от значимого взрослого, он чувствует себя действительно важным и ценным, понимает, что старался не зря. А когда мама в процессе совместного творчества немного помогает и направляет его, он понимает, что нет ничего невозможного, было бы желание.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www.eprivoz.ru/files/images/items/2/2087ze2af3f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9584"/>
            <a:ext cx="32403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4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2850879"/>
              </p:ext>
            </p:extLst>
          </p:nvPr>
        </p:nvGraphicFramePr>
        <p:xfrm>
          <a:off x="1547664" y="1556792"/>
          <a:ext cx="679513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1975" cy="1080120"/>
          </a:xfrm>
        </p:spPr>
        <p:txBody>
          <a:bodyPr>
            <a:normAutofit fontScale="90000"/>
          </a:bodyPr>
          <a:lstStyle/>
          <a:p>
            <a: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Совместные дела </a:t>
            </a:r>
            <a:b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</a:br>
            <a:r>
              <a:rPr lang="ru-RU" sz="3400" i="1" dirty="0" smtClean="0">
                <a:ln w="6350">
                  <a:solidFill>
                    <a:srgbClr val="CCFF33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по инициативе детей и родителей</a:t>
            </a:r>
            <a:endParaRPr lang="ru-RU" sz="3400" i="1" dirty="0">
              <a:ln w="6350">
                <a:solidFill>
                  <a:srgbClr val="CCFF33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1500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196753"/>
            <a:ext cx="8229600" cy="403448"/>
          </a:xfrm>
        </p:spPr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20482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0" y="-12198"/>
            <a:ext cx="9036496" cy="684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tatarstan-mitropolia.ru/www/news2016/5/roditelej_v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4848"/>
            <a:ext cx="4421597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263915"/>
            <a:ext cx="734481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Итак, чем же заняться с ребенком?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Чтение книг.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Такая форма может быть как ритуал перед укладыванием ребенка спать или в течение дня (вечера), по выходным. В такие минуты у ребенка наряду с развитием познавательной сферы происходит формирование нравственно-личностных качеств без прямых нравоучений. А главное, находясь в таком единении с родителями, у ребенка часто возникает желание рассказать о своих секретах и проблемах.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3721008"/>
            <a:ext cx="29523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сном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почитать  книжку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943" y="1268760"/>
            <a:ext cx="3326977" cy="2933365"/>
          </a:xfrm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476672"/>
            <a:ext cx="710155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 Посещение театров, кинотеатров.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начальном этапе инициатором таких посещений являются родители, приобщая ребенка к миру прекрасного. Далее дети сами выбирают место и темы просмотров. Это интересная и увлекательная деятельность родителей с ребенком, осуществляя которую взрослые становятся понятнее и ближе своим детям, а дети – взрослым, что способствует укреплению семейных отношений. Познавая себя, окружающий мир, других людей ребенок в любую минуту может получить понимание и поддержку близкого человека.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1ul.ru/upload/file/publication/_file524170ec3f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605" y="4077072"/>
            <a:ext cx="362763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3968556"/>
            <a:ext cx="39845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выходные дни всей</a:t>
            </a:r>
            <a:r>
              <a:rPr kumimoji="0" lang="ru-RU" sz="2800" b="1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семьёй посмотреть  мультфильм и обсудить его;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b="1" i="1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Times New Roman" pitchFamily="18" charset="0"/>
              </a:rPr>
              <a:t>Сходить в</a:t>
            </a:r>
            <a:r>
              <a:rPr lang="ru-RU" sz="2800" b="1" i="1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Times New Roman" pitchFamily="18" charset="0"/>
              </a:rPr>
              <a:t> театр.</a:t>
            </a:r>
            <a:endParaRPr kumimoji="0" lang="ru-RU" b="1" i="1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92697"/>
            <a:ext cx="8229600" cy="907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sad1.novoch-deti.ru/wp-content/uploads/2016/0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38437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26191" y="680496"/>
            <a:ext cx="672227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Совместные развивающие детско-взрослые игры.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Любые виды настольных игр типа: лото, домино; настольно-печатные игры; словесно-логические и т.д. усиливают тесное взаимодействие детей и родителей. Игра – самая приятная для ребенка деятельность, внутри которой он и развивается и воспитывается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680" y="4257670"/>
            <a:ext cx="37882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Поиграть всей семьёй в</a:t>
            </a:r>
            <a:r>
              <a:rPr kumimoji="0" lang="ru-RU" sz="2800" b="1" i="1" u="none" strike="noStrike" cap="none" normalizeH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настольные игры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(лото, </a:t>
            </a:r>
            <a:r>
              <a:rPr kumimoji="0" lang="ru-RU" sz="2800" b="1" i="1" u="none" strike="noStrike" cap="none" normalizeH="0" baseline="0" dirty="0" err="1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ходилки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459431"/>
            <a:ext cx="8229600" cy="2059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kino-arena.ru/photos/dizayn-slaydov-dlya-powerpoint-na-maykrosoft-ofis-27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горенка.рф/wp-content/uploads/2015/03/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378241"/>
            <a:ext cx="73448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детско-родительское творчество.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i="1" dirty="0">
              <a:ln>
                <a:solidFill>
                  <a:srgbClr val="92D050"/>
                </a:solidFill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творчество детей и родителей создает массу положительных эмоций и теплую атмосферу в доме. Творческий процесс стимулирует всестороннее развитие ребёнка. Совершенствуются моторные навыки, формируется воображение, раскрывается творческий потенциал.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творчество восполняет недостаток родительского внимания, ведь родители обычно весь день проводят на работе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оно снимает давление авторитета родителей, позволяет ребёнку выразить себя, ощутить свою значимость (особенно когда родители устраивают маленькую домашнюю галерею его работ).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355" y="4069812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Вместе порисовать, полепить, сделать подарок своими руками, оформление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празднику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730</Words>
  <Application>Microsoft Office PowerPoint</Application>
  <PresentationFormat>Экран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« </vt:lpstr>
      <vt:lpstr>Слайд 2</vt:lpstr>
      <vt:lpstr>Слайд 3</vt:lpstr>
      <vt:lpstr>Слайд 4</vt:lpstr>
      <vt:lpstr>Совместные дела  по инициативе детей и родителей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2017-01-22T08:17:43Z</dcterms:created>
  <dcterms:modified xsi:type="dcterms:W3CDTF">2020-12-05T11:42:05Z</dcterms:modified>
</cp:coreProperties>
</file>